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notesMasterIdLst>
    <p:notesMasterId r:id="rId51"/>
  </p:notesMasterIdLst>
  <p:sldIdLst>
    <p:sldId id="256" r:id="rId4"/>
    <p:sldId id="259" r:id="rId5"/>
    <p:sldId id="257" r:id="rId6"/>
    <p:sldId id="263" r:id="rId7"/>
    <p:sldId id="262" r:id="rId8"/>
    <p:sldId id="258" r:id="rId9"/>
    <p:sldId id="261" r:id="rId10"/>
    <p:sldId id="340" r:id="rId11"/>
    <p:sldId id="328" r:id="rId12"/>
    <p:sldId id="329" r:id="rId13"/>
    <p:sldId id="330" r:id="rId14"/>
    <p:sldId id="333" r:id="rId15"/>
    <p:sldId id="344" r:id="rId16"/>
    <p:sldId id="335" r:id="rId17"/>
    <p:sldId id="348" r:id="rId18"/>
    <p:sldId id="349" r:id="rId19"/>
    <p:sldId id="336" r:id="rId20"/>
    <p:sldId id="338" r:id="rId21"/>
    <p:sldId id="347" r:id="rId22"/>
    <p:sldId id="341" r:id="rId23"/>
    <p:sldId id="299" r:id="rId24"/>
    <p:sldId id="277" r:id="rId25"/>
    <p:sldId id="350" r:id="rId26"/>
    <p:sldId id="276" r:id="rId27"/>
    <p:sldId id="327" r:id="rId28"/>
    <p:sldId id="326" r:id="rId29"/>
    <p:sldId id="325" r:id="rId30"/>
    <p:sldId id="324" r:id="rId31"/>
    <p:sldId id="342" r:id="rId32"/>
    <p:sldId id="279" r:id="rId33"/>
    <p:sldId id="278" r:id="rId34"/>
    <p:sldId id="280" r:id="rId35"/>
    <p:sldId id="281" r:id="rId36"/>
    <p:sldId id="282" r:id="rId37"/>
    <p:sldId id="343" r:id="rId38"/>
    <p:sldId id="323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7" autoAdjust="0"/>
    <p:restoredTop sz="94660"/>
  </p:normalViewPr>
  <p:slideViewPr>
    <p:cSldViewPr>
      <p:cViewPr varScale="1">
        <p:scale>
          <a:sx n="142" d="100"/>
          <a:sy n="142" d="100"/>
        </p:scale>
        <p:origin x="-648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2EFD0-B2C1-44B9-B24A-0754F5681F9A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0CC84-083B-43E8-A527-11C1120262D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747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0CC84-083B-43E8-A527-11C1120262D3}" type="slidenum">
              <a:rPr lang="en-CA" smtClean="0"/>
              <a:pPr/>
              <a:t>6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987574"/>
            <a:ext cx="8928992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923678"/>
            <a:ext cx="8928992" cy="3168352"/>
          </a:xfrm>
        </p:spPr>
        <p:txBody>
          <a:bodyPr/>
          <a:lstStyle>
            <a:lvl1pPr>
              <a:defRPr sz="28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alphaModFix amt="46000"/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393C8-5119-414F-8A58-0225E4881599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5D5A4-B857-49C7-8612-13DBC58F8719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alphaModFix amt="46000"/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228A9-175F-42FF-A55E-26E21C7F9067}" type="datetimeFigureOut">
              <a:rPr lang="en-CA" smtClean="0"/>
              <a:pPr/>
              <a:t>2018-05-18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CBE39-44C7-4E40-9D46-D5BA096E12E0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712968" cy="1910786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2018 Data Science </a:t>
            </a:r>
            <a:r>
              <a:rPr lang="en-CA" sz="3600" dirty="0" smtClean="0"/>
              <a:t>Bowl Kaggle Competition</a:t>
            </a:r>
            <a:br>
              <a:rPr lang="en-CA" sz="3600" dirty="0" smtClean="0"/>
            </a:br>
            <a:r>
              <a:rPr lang="en-CA" sz="600" dirty="0" smtClean="0"/>
              <a:t/>
            </a:r>
            <a:br>
              <a:rPr lang="en-CA" sz="600" dirty="0" smtClean="0"/>
            </a:br>
            <a:r>
              <a:rPr lang="en-CA" sz="3200" dirty="0"/>
              <a:t>Find the nuclei in divergent images to advance medical discovery</a:t>
            </a:r>
            <a:r>
              <a:rPr lang="en-CA" sz="3200" b="1" dirty="0"/>
              <a:t/>
            </a:r>
            <a:br>
              <a:rPr lang="en-CA" sz="3200" b="1" dirty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3219822"/>
            <a:ext cx="6400800" cy="1314450"/>
          </a:xfrm>
        </p:spPr>
        <p:txBody>
          <a:bodyPr>
            <a:normAutofit lnSpcReduction="10000"/>
          </a:bodyPr>
          <a:lstStyle/>
          <a:p>
            <a:r>
              <a:rPr lang="en-CA" sz="2600" dirty="0" smtClean="0"/>
              <a:t>Presentation by </a:t>
            </a:r>
            <a:r>
              <a:rPr lang="en-CA" sz="2600" dirty="0" err="1" smtClean="0"/>
              <a:t>Mahmoud</a:t>
            </a:r>
            <a:r>
              <a:rPr lang="en-CA" sz="2600" dirty="0" smtClean="0"/>
              <a:t> </a:t>
            </a:r>
            <a:r>
              <a:rPr lang="en-CA" sz="2600" dirty="0" err="1" smtClean="0"/>
              <a:t>Abdelrasoul</a:t>
            </a:r>
            <a:r>
              <a:rPr lang="en-CA" sz="2600" dirty="0" smtClean="0"/>
              <a:t> and Stan Kriventsov</a:t>
            </a:r>
          </a:p>
          <a:p>
            <a:r>
              <a:rPr lang="en-CA" sz="2600" dirty="0" smtClean="0"/>
              <a:t>May 17, 2018</a:t>
            </a:r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15816" y="2499742"/>
            <a:ext cx="3024336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U-Net</a:t>
            </a:r>
            <a:endParaRPr lang="en-US" sz="5400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1475656" y="3219822"/>
            <a:ext cx="14401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9592" y="278777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256 x 256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796136" y="3219822"/>
            <a:ext cx="158417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60232" y="278777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x 256 x 256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3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524508"/>
            <a:ext cx="33528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38436"/>
            <a:ext cx="8928992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Pre-processing: During training, combine all masks into</a:t>
            </a:r>
            <a:r>
              <a:rPr lang="en-US" baseline="0" dirty="0" smtClean="0"/>
              <a:t> a single mask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524894"/>
            <a:ext cx="3352800" cy="250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D:\Work\Kaggle\DSBowl2018\stage1_train\1c8b905c9519061d6d091e702b45274f4485c80dcf7fb1491e6b2723f5002180\images\1c8b905c9519061d6d091e702b45274f4485c80dcf7fb1491e6b2723f50021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24894"/>
            <a:ext cx="3352429" cy="250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219075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(input)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5128" y="2190750"/>
            <a:ext cx="331534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Combined mask (desired output)</a:t>
            </a:r>
            <a:endParaRPr lang="en-US" dirty="0"/>
          </a:p>
        </p:txBody>
      </p:sp>
      <p:pic>
        <p:nvPicPr>
          <p:cNvPr id="2056" name="Picture 8" descr="D:\Work\Kaggle\DSBowl2018\stage1_train\1c8b905c9519061d6d091e702b45274f4485c80dcf7fb1491e6b2723f5002180\masks\0a87142f0055cff7b4b982beeb9e3842689c69ff01300e89c9c53fff7b08280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524894"/>
            <a:ext cx="1219200" cy="91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Work\Kaggle\DSBowl2018\stage1_train\1c8b905c9519061d6d091e702b45274f4485c80dcf7fb1491e6b2723f5002180\masks\0db7d0ae4b5304aa54699cfd8bbe61c590d505adb33c67c91522e0a7c71494f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515494"/>
            <a:ext cx="1219200" cy="91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81400" y="219075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masks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25110" y="4582294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25110" y="4810894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25110" y="5029583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28184" y="2980342"/>
            <a:ext cx="383495" cy="3834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282452"/>
            <a:ext cx="8928992" cy="857250"/>
          </a:xfrm>
        </p:spPr>
        <p:txBody>
          <a:bodyPr/>
          <a:lstStyle/>
          <a:p>
            <a:r>
              <a:rPr lang="en-US" dirty="0" smtClean="0"/>
              <a:t>Is a constant threshold sufficient?</a:t>
            </a:r>
            <a:endParaRPr lang="en-US" dirty="0"/>
          </a:p>
        </p:txBody>
      </p:sp>
      <p:pic>
        <p:nvPicPr>
          <p:cNvPr id="6146" name="Picture 2" descr="\\192.168.1.129\DSBowl2018\Presentation\Example images\Stage1\WatershedVsNot\1\Watershe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r="33292"/>
          <a:stretch/>
        </p:blipFill>
        <p:spPr bwMode="auto">
          <a:xfrm>
            <a:off x="6876043" y="2679018"/>
            <a:ext cx="2122380" cy="212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\\192.168.1.129\DSBowl2018\Presentation\Example images\Stage1\WatershedVsNot\1\NoWatersh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1"/>
          <a:stretch/>
        </p:blipFill>
        <p:spPr bwMode="auto">
          <a:xfrm>
            <a:off x="179512" y="2679018"/>
            <a:ext cx="2126625" cy="212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\\192.168.1.129\DSBowl2018\Presentation\Example images\Stage1\WatershedVsNot\1\NoWatersh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4"/>
          <a:stretch/>
        </p:blipFill>
        <p:spPr bwMode="auto">
          <a:xfrm>
            <a:off x="2413882" y="2679018"/>
            <a:ext cx="2120045" cy="212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\\192.168.1.129\DSBowl2018\Presentation\Example images\Stage1\WatershedVsNot\1\NoWatersh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33333"/>
          <a:stretch/>
        </p:blipFill>
        <p:spPr bwMode="auto">
          <a:xfrm>
            <a:off x="4641195" y="2679018"/>
            <a:ext cx="2124980" cy="212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19068" y="224697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Threshold = 0.5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73610" y="224697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Watershed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426" y="224697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3460" y="224697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probabilities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860032" y="3795886"/>
            <a:ext cx="432048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92280" y="3795886"/>
            <a:ext cx="432048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27784" y="3795886"/>
            <a:ext cx="432048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5536" y="3763543"/>
            <a:ext cx="432048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60432" y="2787774"/>
            <a:ext cx="576064" cy="57606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8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850404"/>
            <a:ext cx="8928992" cy="857250"/>
          </a:xfrm>
        </p:spPr>
        <p:txBody>
          <a:bodyPr/>
          <a:lstStyle/>
          <a:p>
            <a:r>
              <a:rPr lang="en-US" dirty="0" smtClean="0"/>
              <a:t>Exclusion of uncertain predictions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8007"/>
                <a:ext cx="8229600" cy="1447799"/>
              </a:xfrm>
            </p:spPr>
            <p:txBody>
              <a:bodyPr>
                <a:normAutofit fontScale="62500" lnSpcReduction="20000"/>
              </a:bodyPr>
              <a:lstStyle/>
              <a:p>
                <a:pPr lvl="0"/>
                <a:r>
                  <a:rPr lang="en-US" dirty="0" smtClean="0"/>
                  <a:t>Evaluation</a:t>
                </a:r>
                <a:r>
                  <a:rPr lang="en-US" baseline="0" dirty="0" smtClean="0"/>
                  <a:t> metric, revisited</a:t>
                </a:r>
              </a:p>
              <a:p>
                <a:pPr lvl="1"/>
                <a:r>
                  <a:rPr lang="en-CA" dirty="0" smtClean="0"/>
                  <a:t>Intersection over Union: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𝐼𝑜𝑈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𝐴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𝐴</m:t>
                        </m:r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∪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𝐵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b="0" dirty="0" smtClean="0"/>
                  <a:t>,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CA" dirty="0" smtClean="0"/>
                  <a:t> </a:t>
                </a:r>
                <a:r>
                  <a:rPr lang="en-CA" dirty="0"/>
                  <a:t>= 0.5, 0.55, </a:t>
                </a:r>
                <a:r>
                  <a:rPr lang="en-CA" dirty="0" smtClean="0"/>
                  <a:t>0.6</a:t>
                </a:r>
                <a:r>
                  <a:rPr lang="en-CA" dirty="0"/>
                  <a:t>, </a:t>
                </a:r>
                <a:r>
                  <a:rPr lang="en-CA" dirty="0" smtClean="0"/>
                  <a:t>…, </a:t>
                </a:r>
                <a:r>
                  <a:rPr lang="en-CA" dirty="0"/>
                  <a:t>0.95</a:t>
                </a:r>
              </a:p>
              <a:p>
                <a:pPr lvl="1">
                  <a:spcBef>
                    <a:spcPts val="1000"/>
                  </a:spcBef>
                </a:pPr>
                <a:r>
                  <a:rPr lang="en-CA" dirty="0" smtClean="0"/>
                  <a:t>Calculate average precision over values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CA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Mean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𝑇𝑃</m:t>
                            </m:r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𝑇𝑃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𝐹𝑃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𝐹𝑁</m:t>
                            </m:r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8007"/>
                <a:ext cx="8229600" cy="1447799"/>
              </a:xfrm>
              <a:blipFill rotWithShape="1">
                <a:blip r:embed="rId2"/>
                <a:stretch>
                  <a:fillRect l="-444" t="-5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\\192.168.1.129\DSBowl2018\submissions\Submissions starting April 3rd\submission29\epoch245\505bc0a3928d8aef5ce441c5a611fdd32e1e8eccdc15cc3a52b88030acb50f81_colored_mask_combin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8" r="32401"/>
          <a:stretch/>
        </p:blipFill>
        <p:spPr bwMode="auto">
          <a:xfrm>
            <a:off x="4572000" y="3333520"/>
            <a:ext cx="2123296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\\192.168.1.129\DSBowl2018\submissions\Submissions starting April 3rd\submission32 - commit e04a3624\fromloadedmodel-remote245\505bc0a3928d8aef5ce441c5a611fdd32e1e8eccdc15cc3a52b88030acb50f81_colored_mask_combin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9" r="32001"/>
          <a:stretch/>
        </p:blipFill>
        <p:spPr bwMode="auto">
          <a:xfrm>
            <a:off x="6813062" y="3347717"/>
            <a:ext cx="2178538" cy="173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\\192.168.1.129\DSBowl2018\submissions\Submissions starting April 3rd\submission29\epoch245\505bc0a3928d8aef5ce441c5a611fdd32e1e8eccdc15cc3a52b88030acb50f81_colored_mask_combine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383"/>
          <a:stretch/>
        </p:blipFill>
        <p:spPr bwMode="auto">
          <a:xfrm>
            <a:off x="76200" y="3352081"/>
            <a:ext cx="2183916" cy="173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\\192.168.1.129\DSBowl2018\submissions\Submissions starting April 3rd\submission29\epoch245\505bc0a3928d8aef5ce441c5a611fdd32e1e8eccdc15cc3a52b88030acb50f81_colored_mask_combin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2" r="2777"/>
          <a:stretch/>
        </p:blipFill>
        <p:spPr bwMode="auto">
          <a:xfrm>
            <a:off x="2362200" y="3344510"/>
            <a:ext cx="2123297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0" y="2977996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26542" y="2977996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358" y="2977996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55900" y="2977996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probabilities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915566"/>
            <a:ext cx="8928992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Use of</a:t>
            </a:r>
            <a:r>
              <a:rPr lang="en-US" baseline="0" dirty="0" smtClean="0"/>
              <a:t> original resolution</a:t>
            </a:r>
            <a:endParaRPr lang="en-US" dirty="0"/>
          </a:p>
        </p:txBody>
      </p:sp>
      <p:pic>
        <p:nvPicPr>
          <p:cNvPr id="7172" name="Picture 4" descr="\\192.168.1.129\DSBowl2018\Presentation\Example images\Stage1\MosaicVsNot\2\NoMosa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73" y="2067694"/>
            <a:ext cx="2860446" cy="305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\\192.168.1.129\DSBowl2018\Presentation\Example images\Stage1\MosaicVsNot\2\Mosa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2067695"/>
            <a:ext cx="2860444" cy="305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3568" y="1770951"/>
            <a:ext cx="396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With resizing to fit network input dimensions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1758702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Without resizing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618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850404"/>
            <a:ext cx="9073008" cy="85725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Invert light-background </a:t>
            </a:r>
            <a:r>
              <a:rPr lang="en-US" dirty="0"/>
              <a:t>images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81326"/>
            <a:ext cx="4136467" cy="311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967830"/>
            <a:ext cx="4149329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635646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1635646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Mirror</a:t>
            </a:r>
          </a:p>
          <a:p>
            <a:r>
              <a:rPr lang="en-US" dirty="0" smtClean="0"/>
              <a:t>Crop randomly, always keeping</a:t>
            </a:r>
            <a:r>
              <a:rPr lang="en-US" baseline="0" dirty="0" smtClean="0"/>
              <a:t> original resolution</a:t>
            </a:r>
            <a:endParaRPr lang="en-US" dirty="0" smtClean="0"/>
          </a:p>
          <a:p>
            <a:pPr lvl="0"/>
            <a:r>
              <a:rPr lang="en-US" dirty="0" smtClean="0"/>
              <a:t>Sharpen</a:t>
            </a:r>
            <a:endParaRPr lang="en-US" dirty="0"/>
          </a:p>
          <a:p>
            <a:pPr lvl="0"/>
            <a:r>
              <a:rPr lang="en-US" baseline="0" dirty="0" smtClean="0"/>
              <a:t>Blur</a:t>
            </a:r>
          </a:p>
          <a:p>
            <a:pPr lvl="0"/>
            <a:r>
              <a:rPr lang="en-US" baseline="0" dirty="0" smtClean="0"/>
              <a:t>Add noise</a:t>
            </a:r>
          </a:p>
          <a:p>
            <a:pPr lvl="0"/>
            <a:r>
              <a:rPr lang="en-US" baseline="0" dirty="0" smtClean="0"/>
              <a:t>Shift colors randomly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8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 err="1" smtClean="0"/>
              <a:t>Ensembling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Arithmetic mean of predicted</a:t>
            </a:r>
            <a:r>
              <a:rPr lang="en-US" baseline="0" dirty="0" smtClean="0"/>
              <a:t> </a:t>
            </a:r>
            <a:r>
              <a:rPr lang="en-US" dirty="0" smtClean="0"/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38703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08520" y="0"/>
            <a:ext cx="9577064" cy="1059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58316"/>
            <a:ext cx="8928992" cy="857250"/>
          </a:xfrm>
        </p:spPr>
        <p:txBody>
          <a:bodyPr/>
          <a:lstStyle/>
          <a:p>
            <a:r>
              <a:rPr lang="en-US" dirty="0" smtClean="0"/>
              <a:t>Stage 2 – Surprising image types</a:t>
            </a:r>
            <a:endParaRPr lang="en-US" dirty="0"/>
          </a:p>
        </p:txBody>
      </p:sp>
      <p:pic>
        <p:nvPicPr>
          <p:cNvPr id="9219" name="Picture 3" descr="\\192.168.1.129\DSBowl2018\Presentation\Example images\Stage2\00ac87390253a22f6eb67c5771a73050e06200d1aa682fcf1b1e3783b294416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624" y="1093420"/>
            <a:ext cx="2488640" cy="185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\\192.168.1.129\DSBowl2018\Presentation\Example images\Stage2\0a9b684358ddd521550545ffc44a4f2ab335f7e2cfa4124a6ed63944371b69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42142"/>
            <a:ext cx="1280673" cy="190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\\192.168.1.129\DSBowl2018\Presentation\Example images\Stage2\01d8ee57bc3c6eaecdcec132d21045cddcb9e70baeef754b929523f0d89d69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042142"/>
            <a:ext cx="1907189" cy="190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\\192.168.1.129\DSBowl2018\Presentation\Example images\Stage2\4dd1b0f25cd1ef091c9c894654561bc3ba17621c12ff767993f5a89bb0a369b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1" y="3320557"/>
            <a:ext cx="1628774" cy="162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 descr="\\192.168.1.129\DSBowl2018\Presentation\Example images\Stage2\a911823292418a58dd3029829b053e90fdc2444deb7b1bd4b7c25059f4b7fad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472" y="1093422"/>
            <a:ext cx="1859328" cy="18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\\192.168.1.129\DSBowl2018\Presentation\Example images\Stage2\c6fade8d2ea1da156327b2244a538f3f3fa916ff423a7ca98ff64d78b656d77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45" y="3042142"/>
            <a:ext cx="2552700" cy="190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\\192.168.1.129\DSBowl2018\Presentation\Example images\Stage2\c46605561d59b6d38fc7439c3c433f12e799da06f777e0584617496fd25d53a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75806"/>
            <a:ext cx="1914153" cy="19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\\192.168.1.129\DSBowl2018\Presentation\Example images\Stage2\f22874c8fac3c7c39297796cf8e03f1b5c18a1a2497973ae9338f7f7dd46d36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240" y="1123951"/>
            <a:ext cx="2079571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 descr="\\192.168.1.129\DSBowl2018\Presentation\Example images\Stage2\fa5bed46d74f3b5bd58ef1bd5ff1dfebc30c3a9ce82fee19e56785322b10788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73" y="1128861"/>
            <a:ext cx="1823889" cy="182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40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wish we did…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data augmentation</a:t>
            </a:r>
          </a:p>
          <a:p>
            <a:pPr lvl="1"/>
            <a:r>
              <a:rPr lang="en-US" dirty="0" smtClean="0"/>
              <a:t>Resizing</a:t>
            </a:r>
          </a:p>
          <a:p>
            <a:pPr lvl="1"/>
            <a:r>
              <a:rPr lang="en-US" dirty="0" smtClean="0"/>
              <a:t>Swapping color channels</a:t>
            </a:r>
          </a:p>
          <a:p>
            <a:pPr lvl="1"/>
            <a:r>
              <a:rPr lang="en-US" dirty="0" smtClean="0"/>
              <a:t>More sharpening</a:t>
            </a:r>
          </a:p>
          <a:p>
            <a:pPr lvl="0"/>
            <a:r>
              <a:rPr lang="en-US" dirty="0" smtClean="0"/>
              <a:t>More</a:t>
            </a:r>
            <a:r>
              <a:rPr lang="en-US" baseline="0" dirty="0" smtClean="0"/>
              <a:t> normalization</a:t>
            </a:r>
          </a:p>
          <a:p>
            <a:pPr lvl="0"/>
            <a:r>
              <a:rPr lang="en-US" baseline="0" dirty="0" smtClean="0"/>
              <a:t>Adjust the learning rate</a:t>
            </a:r>
          </a:p>
        </p:txBody>
      </p:sp>
    </p:spTree>
    <p:extLst>
      <p:ext uri="{BB962C8B-B14F-4D97-AF65-F5344CB8AC3E}">
        <p14:creationId xmlns:p14="http://schemas.microsoft.com/office/powerpoint/2010/main" val="141352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Annual Data Science Bowl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2015 – </a:t>
            </a:r>
            <a:r>
              <a:rPr lang="en-CA" dirty="0"/>
              <a:t>O</a:t>
            </a:r>
            <a:r>
              <a:rPr lang="en-CA" dirty="0" smtClean="0"/>
              <a:t>cean plankton (1049 teams)</a:t>
            </a:r>
          </a:p>
          <a:p>
            <a:r>
              <a:rPr lang="en-CA" dirty="0" smtClean="0"/>
              <a:t>2016 – </a:t>
            </a:r>
            <a:r>
              <a:rPr lang="en-CA" dirty="0"/>
              <a:t>H</a:t>
            </a:r>
            <a:r>
              <a:rPr lang="en-CA" dirty="0" smtClean="0"/>
              <a:t>eart ventricle volume (773 teams)</a:t>
            </a:r>
          </a:p>
          <a:p>
            <a:r>
              <a:rPr lang="en-CA" dirty="0" smtClean="0"/>
              <a:t>2017 – Lung cancer (1972 teams)</a:t>
            </a:r>
          </a:p>
          <a:p>
            <a:r>
              <a:rPr lang="en-CA" dirty="0" smtClean="0"/>
              <a:t>2018 – Cell nuclei (3634 teams)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2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400" dirty="0" smtClean="0"/>
              <a:t>Existing Approaches to Instance Segmentation</a:t>
            </a:r>
            <a:endParaRPr lang="en-CA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smtClean="0"/>
              <a:t>Based on special architectures of Convolutional Neural Networks (CNNs)</a:t>
            </a:r>
          </a:p>
          <a:p>
            <a:pPr lvl="1"/>
            <a:r>
              <a:rPr lang="en-CA" sz="2400" dirty="0" smtClean="0"/>
              <a:t>U-Net; Mask R-CNN; SSD, YOLO</a:t>
            </a:r>
          </a:p>
          <a:p>
            <a:r>
              <a:rPr lang="en-CA" sz="2400" dirty="0" smtClean="0"/>
              <a:t>Standard CNNs do not produce very good results</a:t>
            </a:r>
          </a:p>
          <a:p>
            <a:r>
              <a:rPr lang="en-CA" sz="2400" dirty="0" smtClean="0"/>
              <a:t>Other approaches (e.g. standard computer vision techniques) lead to much lower accuracy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7149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Convolutional Neural Networks (CNNs)</a:t>
            </a:r>
            <a:endParaRPr lang="en-CA" sz="3800" dirty="0"/>
          </a:p>
        </p:txBody>
      </p:sp>
      <p:pic>
        <p:nvPicPr>
          <p:cNvPr id="4" name="Content Placeholder 7" descr="cn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923678"/>
            <a:ext cx="8229600" cy="196231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4083918"/>
            <a:ext cx="830160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 smtClean="0"/>
              <a:t>Great for classification, but the reduced size due to pooling layers prevents accurate instance segmentation</a:t>
            </a:r>
          </a:p>
          <a:p>
            <a:pPr marL="457200" lvl="1" indent="0">
              <a:buNone/>
            </a:pPr>
            <a:endParaRPr lang="en-CA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U-Net</a:t>
            </a:r>
            <a:endParaRPr lang="en-CA" sz="3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7504" y="1707654"/>
            <a:ext cx="9036496" cy="3168352"/>
          </a:xfrm>
        </p:spPr>
        <p:txBody>
          <a:bodyPr>
            <a:normAutofit lnSpcReduction="10000"/>
          </a:bodyPr>
          <a:lstStyle/>
          <a:p>
            <a:r>
              <a:rPr lang="en-CA" sz="2200" dirty="0" smtClean="0"/>
              <a:t>A convolutional network originally created for fast and precise segmentation of biomedical images; easier to train than Mask R-CNN </a:t>
            </a:r>
          </a:p>
          <a:p>
            <a:r>
              <a:rPr lang="en-CA" sz="2200" dirty="0" smtClean="0"/>
              <a:t>The first half of the network </a:t>
            </a:r>
            <a:r>
              <a:rPr lang="ru-RU" sz="2200" dirty="0" smtClean="0"/>
              <a:t>(</a:t>
            </a:r>
            <a:r>
              <a:rPr lang="en-CA" sz="2200" dirty="0" smtClean="0"/>
              <a:t>encoder</a:t>
            </a:r>
            <a:r>
              <a:rPr lang="ru-RU" sz="2200" dirty="0" smtClean="0"/>
              <a:t>) </a:t>
            </a:r>
            <a:r>
              <a:rPr lang="en-CA" sz="2200" dirty="0" smtClean="0"/>
              <a:t>uses regular convolutional and pooling layers to distill features; the second half (decoder) uses transpose (</a:t>
            </a:r>
            <a:r>
              <a:rPr lang="en-CA" sz="2200" dirty="0" err="1" smtClean="0"/>
              <a:t>upsampling</a:t>
            </a:r>
            <a:r>
              <a:rPr lang="en-CA" sz="2200" dirty="0" smtClean="0"/>
              <a:t>) convolutions to return the image to the original size</a:t>
            </a:r>
          </a:p>
          <a:p>
            <a:r>
              <a:rPr lang="en-CA" sz="2200" dirty="0" smtClean="0"/>
              <a:t>For the second half of the network, earlier layers of matching size are added directly (via skip connections) to better preserve spatial information</a:t>
            </a:r>
          </a:p>
          <a:p>
            <a:r>
              <a:rPr lang="en-CA" sz="2200" dirty="0"/>
              <a:t>P</a:t>
            </a:r>
            <a:r>
              <a:rPr lang="en-CA" sz="2200" dirty="0" smtClean="0"/>
              <a:t>roduces </a:t>
            </a:r>
            <a:r>
              <a:rPr lang="en-CA" sz="2200" dirty="0"/>
              <a:t>a segmentation probabilities map as an </a:t>
            </a:r>
            <a:r>
              <a:rPr lang="en-CA" sz="2200" dirty="0" smtClean="0"/>
              <a:t>output =&gt; additional processing is required to separate instances</a:t>
            </a:r>
          </a:p>
          <a:p>
            <a:endParaRPr lang="en-CA" sz="2200" dirty="0" smtClean="0"/>
          </a:p>
          <a:p>
            <a:endParaRPr lang="en-CA" sz="2200" dirty="0" smtClean="0"/>
          </a:p>
        </p:txBody>
      </p:sp>
    </p:spTree>
    <p:extLst>
      <p:ext uri="{BB962C8B-B14F-4D97-AF65-F5344CB8AC3E}">
        <p14:creationId xmlns:p14="http://schemas.microsoft.com/office/powerpoint/2010/main" val="2826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51470"/>
            <a:ext cx="8928992" cy="857250"/>
          </a:xfrm>
        </p:spPr>
        <p:txBody>
          <a:bodyPr>
            <a:normAutofit/>
          </a:bodyPr>
          <a:lstStyle/>
          <a:p>
            <a:r>
              <a:rPr lang="en-CA" sz="3800" dirty="0" smtClean="0"/>
              <a:t>U-Net (</a:t>
            </a:r>
            <a:r>
              <a:rPr lang="en-CA" sz="3800" dirty="0" err="1" smtClean="0"/>
              <a:t>Ronneberger</a:t>
            </a:r>
            <a:r>
              <a:rPr lang="en-CA" sz="3800" dirty="0" smtClean="0"/>
              <a:t> et al, 2015)</a:t>
            </a:r>
            <a:endParaRPr lang="en-CA" sz="3800" dirty="0"/>
          </a:p>
        </p:txBody>
      </p:sp>
      <p:pic>
        <p:nvPicPr>
          <p:cNvPr id="4" name="Picture 3" descr="u-net-architec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275606"/>
            <a:ext cx="5188797" cy="34569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9322" y="4822467"/>
            <a:ext cx="4977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Image </a:t>
            </a:r>
            <a:r>
              <a:rPr lang="en-CA" sz="1200" dirty="0"/>
              <a:t>from https://lmb.informatik.uni-freiburg.de/people/ronneber/u-net/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Watershed Algorithm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A classic image segmentation method (</a:t>
            </a:r>
            <a:r>
              <a:rPr lang="en-US" sz="2400" dirty="0" err="1" smtClean="0"/>
              <a:t>Digabel</a:t>
            </a:r>
            <a:r>
              <a:rPr lang="en-US" sz="2400" dirty="0" smtClean="0"/>
              <a:t> et al, 1977)</a:t>
            </a:r>
          </a:p>
          <a:p>
            <a:r>
              <a:rPr lang="en-US" sz="2400" dirty="0" smtClean="0"/>
              <a:t>Based on the idea of a landscape slowly flooded by water</a:t>
            </a:r>
          </a:p>
          <a:p>
            <a:r>
              <a:rPr lang="en-US" sz="2400" dirty="0" smtClean="0"/>
              <a:t>The basic idea:</a:t>
            </a:r>
          </a:p>
          <a:p>
            <a:pPr lvl="1"/>
            <a:r>
              <a:rPr lang="en-US" sz="2400" dirty="0" smtClean="0"/>
              <a:t>Choose the points of highest (lowest) value to start basins</a:t>
            </a:r>
          </a:p>
          <a:p>
            <a:pPr lvl="1"/>
            <a:r>
              <a:rPr lang="en-US" sz="2400" dirty="0" smtClean="0"/>
              <a:t>Slowly lower (increase) the threshold to include more points</a:t>
            </a:r>
          </a:p>
          <a:p>
            <a:pPr lvl="1"/>
            <a:r>
              <a:rPr lang="en-US" sz="2400" dirty="0" smtClean="0"/>
              <a:t>When two basins meet, keep them separate by remembering the boundary (watershed)</a:t>
            </a:r>
          </a:p>
          <a:p>
            <a:pPr lvl="1"/>
            <a:r>
              <a:rPr lang="en-US" sz="2400" dirty="0" smtClean="0"/>
              <a:t>Can use thresholds to separate objects from background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2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Faster R-CNN (</a:t>
            </a:r>
            <a:r>
              <a:rPr lang="en-CA" sz="3800" dirty="0" err="1" smtClean="0"/>
              <a:t>Ren</a:t>
            </a:r>
            <a:r>
              <a:rPr lang="en-CA" sz="3800" dirty="0" smtClean="0"/>
              <a:t> et al, 2016)</a:t>
            </a:r>
            <a:endParaRPr lang="en-CA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  <p:pic>
        <p:nvPicPr>
          <p:cNvPr id="6" name="Picture 5" descr="faster-RCN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0220" y="1923678"/>
            <a:ext cx="573956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Mask R-CNN</a:t>
            </a:r>
            <a:endParaRPr lang="en-CA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  <p:pic>
        <p:nvPicPr>
          <p:cNvPr id="6" name="Picture 5" descr="mask-rcn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707654"/>
            <a:ext cx="5976664" cy="29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Mask R-CNN</a:t>
            </a:r>
            <a:endParaRPr lang="en-US" sz="3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9512" y="1707654"/>
            <a:ext cx="8784976" cy="3168352"/>
          </a:xfrm>
        </p:spPr>
        <p:txBody>
          <a:bodyPr>
            <a:normAutofit/>
          </a:bodyPr>
          <a:lstStyle/>
          <a:p>
            <a:r>
              <a:rPr lang="en-CA" sz="2200" dirty="0" smtClean="0"/>
              <a:t>A variant of Faster R-CNN with a third fully-connected branch added to the output section for mask prediction (besides classification and bounding box prediction)</a:t>
            </a:r>
          </a:p>
          <a:p>
            <a:r>
              <a:rPr lang="en-CA" sz="2200" dirty="0" smtClean="0"/>
              <a:t>In addition to a standard CNN, Faster R-CNN has a Region Proposal Network (RPN) which uses anchor boxes of several scales and aspect ratios for region proposals</a:t>
            </a:r>
          </a:p>
          <a:p>
            <a:r>
              <a:rPr lang="en-CA" sz="2200" dirty="0" smtClean="0"/>
              <a:t>Much more complex than basic U-Net, but does not require additional processing for instance separation </a:t>
            </a:r>
          </a:p>
          <a:p>
            <a:endParaRPr lang="en-CA" sz="2200" dirty="0" smtClean="0"/>
          </a:p>
          <a:p>
            <a:endParaRPr lang="en-CA" sz="2200" dirty="0" smtClean="0"/>
          </a:p>
          <a:p>
            <a:endParaRPr lang="en-CA" sz="2200" dirty="0" smtClean="0"/>
          </a:p>
          <a:p>
            <a:endParaRPr lang="en-CA" sz="2200" dirty="0" smtClean="0"/>
          </a:p>
        </p:txBody>
      </p:sp>
    </p:spTree>
    <p:extLst>
      <p:ext uri="{BB962C8B-B14F-4D97-AF65-F5344CB8AC3E}">
        <p14:creationId xmlns:p14="http://schemas.microsoft.com/office/powerpoint/2010/main" val="4200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Top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2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b="0" dirty="0" smtClean="0"/>
              <a:t>2018 Competition: Problem Statement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Create </a:t>
            </a:r>
            <a:r>
              <a:rPr lang="en-CA" dirty="0"/>
              <a:t>a computer model that can identify </a:t>
            </a:r>
            <a:r>
              <a:rPr lang="en-CA" dirty="0" smtClean="0"/>
              <a:t>the position and shape </a:t>
            </a:r>
            <a:r>
              <a:rPr lang="en-CA" dirty="0"/>
              <a:t>of </a:t>
            </a:r>
            <a:r>
              <a:rPr lang="en-CA" dirty="0" smtClean="0"/>
              <a:t>cell nuclei in various medical images</a:t>
            </a:r>
          </a:p>
          <a:p>
            <a:r>
              <a:rPr lang="en-CA" dirty="0"/>
              <a:t>Identifying nuclei allows researchers to identify each </a:t>
            </a:r>
            <a:r>
              <a:rPr lang="en-CA" dirty="0" smtClean="0"/>
              <a:t>individual </a:t>
            </a:r>
            <a:r>
              <a:rPr lang="en-CA" dirty="0"/>
              <a:t>cell in a sample, and by measuring how cells react to various treatments, the researcher can understand the underlying biological processes at work.</a:t>
            </a: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915566"/>
            <a:ext cx="8928992" cy="857250"/>
          </a:xfrm>
        </p:spPr>
        <p:txBody>
          <a:bodyPr>
            <a:normAutofit/>
          </a:bodyPr>
          <a:lstStyle/>
          <a:p>
            <a:r>
              <a:rPr lang="en-CA" sz="3800" dirty="0" smtClean="0"/>
              <a:t>Final Leaderboard (our score = 0.541)</a:t>
            </a:r>
            <a:endParaRPr lang="en-CA" sz="3800" dirty="0"/>
          </a:p>
        </p:txBody>
      </p:sp>
      <p:pic>
        <p:nvPicPr>
          <p:cNvPr id="5" name="Picture 4" descr="final_lead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684800"/>
            <a:ext cx="7560840" cy="3453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915566"/>
            <a:ext cx="8928992" cy="857250"/>
          </a:xfrm>
        </p:spPr>
        <p:txBody>
          <a:bodyPr>
            <a:normAutofit/>
          </a:bodyPr>
          <a:lstStyle/>
          <a:p>
            <a:r>
              <a:rPr lang="en-CA" sz="3800" dirty="0" smtClean="0"/>
              <a:t>1</a:t>
            </a:r>
            <a:r>
              <a:rPr lang="en-CA" sz="3800" baseline="30000" dirty="0" smtClean="0"/>
              <a:t>st</a:t>
            </a:r>
            <a:r>
              <a:rPr lang="en-CA" sz="3800" dirty="0" smtClean="0"/>
              <a:t> Place Solution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35646"/>
            <a:ext cx="8928992" cy="3384376"/>
          </a:xfrm>
        </p:spPr>
        <p:txBody>
          <a:bodyPr>
            <a:normAutofit/>
          </a:bodyPr>
          <a:lstStyle/>
          <a:p>
            <a:r>
              <a:rPr lang="en-CA" sz="2400" dirty="0" smtClean="0"/>
              <a:t>U-Net type structure with a very deep network (Resnet152, DPN92, etc) pre-trained on ImageNet for the encoder part</a:t>
            </a:r>
          </a:p>
          <a:p>
            <a:r>
              <a:rPr lang="en-CA" sz="2400" dirty="0" smtClean="0"/>
              <a:t>Lots of heavy augmentations, many external datasets</a:t>
            </a:r>
          </a:p>
          <a:p>
            <a:r>
              <a:rPr lang="en-CA" sz="2400" dirty="0" smtClean="0"/>
              <a:t>Heavy </a:t>
            </a:r>
            <a:r>
              <a:rPr lang="en-CA" sz="2400" dirty="0" err="1" smtClean="0"/>
              <a:t>LightGBM</a:t>
            </a:r>
            <a:r>
              <a:rPr lang="en-CA" sz="2400" dirty="0" smtClean="0"/>
              <a:t> post-processing for nuclei separation based on solidity, circularity, convexity, area, ...</a:t>
            </a:r>
          </a:p>
          <a:p>
            <a:r>
              <a:rPr lang="en-CA" sz="2400" dirty="0" smtClean="0"/>
              <a:t>Lots of ensembling for different network architectures</a:t>
            </a:r>
          </a:p>
          <a:p>
            <a:r>
              <a:rPr lang="en-CA" sz="2400" dirty="0" smtClean="0"/>
              <a:t>Predicted borders between cells as a separate class</a:t>
            </a:r>
          </a:p>
          <a:p>
            <a:r>
              <a:rPr lang="en-CA" sz="2400" dirty="0" smtClean="0"/>
              <a:t>Used a combination of binary </a:t>
            </a:r>
            <a:r>
              <a:rPr lang="en-CA" sz="2400" dirty="0" err="1" smtClean="0"/>
              <a:t>crossentropy</a:t>
            </a:r>
            <a:r>
              <a:rPr lang="en-CA" sz="2400" dirty="0" smtClean="0"/>
              <a:t> and soft dice loss</a:t>
            </a:r>
          </a:p>
          <a:p>
            <a:endParaRPr lang="en-CA" sz="2400" dirty="0" smtClean="0"/>
          </a:p>
          <a:p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3</a:t>
            </a:r>
            <a:r>
              <a:rPr lang="en-CA" sz="3800" baseline="30000" dirty="0" smtClean="0"/>
              <a:t>rd</a:t>
            </a:r>
            <a:r>
              <a:rPr lang="en-CA" sz="3800" dirty="0" smtClean="0"/>
              <a:t> Place Solution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 err="1" smtClean="0"/>
              <a:t>Matterport’s</a:t>
            </a:r>
            <a:r>
              <a:rPr lang="en-CA" sz="2400" dirty="0" smtClean="0"/>
              <a:t> Mask R-CNN with modified parameters</a:t>
            </a:r>
          </a:p>
          <a:p>
            <a:r>
              <a:rPr lang="en-CA" sz="2400" dirty="0" smtClean="0"/>
              <a:t>A lot of scaling augmentation; test-time augmentation</a:t>
            </a:r>
          </a:p>
          <a:p>
            <a:r>
              <a:rPr lang="en-CA" sz="2400" dirty="0" smtClean="0"/>
              <a:t>No external data used; no preprocessing</a:t>
            </a:r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4</a:t>
            </a:r>
            <a:r>
              <a:rPr lang="en-CA" sz="3800" baseline="30000" dirty="0" smtClean="0"/>
              <a:t>th</a:t>
            </a:r>
            <a:r>
              <a:rPr lang="en-CA" sz="3800" dirty="0" smtClean="0"/>
              <a:t> Place Solution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 smtClean="0"/>
              <a:t>A double U-Net, second stage used for deep watershed</a:t>
            </a:r>
          </a:p>
          <a:p>
            <a:r>
              <a:rPr lang="en-CA" sz="2400" dirty="0" smtClean="0"/>
              <a:t>Used external datasets and synthetic data</a:t>
            </a:r>
          </a:p>
          <a:p>
            <a:r>
              <a:rPr lang="en-CA" sz="2400" dirty="0" smtClean="0"/>
              <a:t>Test-time augmentation by flips/rotations; removed predictions with small overlap as false positives</a:t>
            </a:r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5</a:t>
            </a:r>
            <a:r>
              <a:rPr lang="en-CA" sz="3800" baseline="30000" dirty="0" smtClean="0"/>
              <a:t>th</a:t>
            </a:r>
            <a:r>
              <a:rPr lang="en-CA" sz="3800" dirty="0" smtClean="0"/>
              <a:t> Place Solution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err="1" smtClean="0"/>
              <a:t>Matterport’s</a:t>
            </a:r>
            <a:r>
              <a:rPr lang="en-CA" sz="2400" dirty="0" smtClean="0"/>
              <a:t> Mask R-CNN with modified parameters</a:t>
            </a:r>
          </a:p>
          <a:p>
            <a:r>
              <a:rPr lang="en-CA" sz="2400" dirty="0" smtClean="0"/>
              <a:t>Used ResNet101 with first 50 layers initialized from pre-trained Resnet50</a:t>
            </a:r>
          </a:p>
          <a:p>
            <a:r>
              <a:rPr lang="en-CA" sz="2400" dirty="0" smtClean="0"/>
              <a:t>External dataset for training; heavy image augmentation; mosaics</a:t>
            </a:r>
          </a:p>
          <a:p>
            <a:r>
              <a:rPr lang="en-CA" sz="2400" dirty="0" smtClean="0"/>
              <a:t>Stratified training and validation sets</a:t>
            </a:r>
          </a:p>
          <a:p>
            <a:r>
              <a:rPr lang="en-CA" sz="2400" dirty="0" smtClean="0"/>
              <a:t>Test-time augmentation by flipping; removed predictions with small overlap as false positives</a:t>
            </a:r>
          </a:p>
          <a:p>
            <a:endParaRPr lang="en-CA" sz="2400" dirty="0" smtClean="0"/>
          </a:p>
          <a:p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283718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you, everyone!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2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Appendix: History of R-CNN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0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400" dirty="0" smtClean="0"/>
              <a:t>Region-based Convolutional Networks (R-CNNs)</a:t>
            </a:r>
            <a:endParaRPr lang="en-CA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07654"/>
            <a:ext cx="8928992" cy="3168352"/>
          </a:xfrm>
        </p:spPr>
        <p:txBody>
          <a:bodyPr>
            <a:normAutofit lnSpcReduction="10000"/>
          </a:bodyPr>
          <a:lstStyle/>
          <a:p>
            <a:r>
              <a:rPr lang="en-CA" sz="2400" dirty="0" smtClean="0"/>
              <a:t>Initially based on </a:t>
            </a:r>
            <a:r>
              <a:rPr lang="en-CA" sz="2400" i="1" dirty="0" smtClean="0"/>
              <a:t>selective search</a:t>
            </a:r>
            <a:r>
              <a:rPr lang="en-CA" sz="2400" dirty="0" smtClean="0"/>
              <a:t> (2012, </a:t>
            </a:r>
            <a:r>
              <a:rPr lang="en-CA" sz="2400" dirty="0" err="1" smtClean="0"/>
              <a:t>Uijlings</a:t>
            </a:r>
            <a:r>
              <a:rPr lang="en-CA" sz="2400" dirty="0" smtClean="0"/>
              <a:t> et al) to reduce the number of candidate objects and build a hierarchy of regions</a:t>
            </a:r>
          </a:p>
          <a:p>
            <a:pPr lvl="1"/>
            <a:r>
              <a:rPr lang="en-CA" sz="2400" dirty="0" smtClean="0"/>
              <a:t>Divide image into many small uniform regions (</a:t>
            </a:r>
            <a:r>
              <a:rPr lang="en-CA" sz="2400" dirty="0" err="1" smtClean="0"/>
              <a:t>Felzenszwalb</a:t>
            </a:r>
            <a:r>
              <a:rPr lang="en-CA" sz="2400" dirty="0" smtClean="0"/>
              <a:t> et al, 2004)</a:t>
            </a:r>
          </a:p>
          <a:p>
            <a:pPr lvl="1"/>
            <a:r>
              <a:rPr lang="en-CA" sz="2400" dirty="0" smtClean="0"/>
              <a:t>Recursively combine similar regions into larger ones (choose two most similar, combine into one, repeat)</a:t>
            </a:r>
          </a:p>
          <a:p>
            <a:pPr lvl="1"/>
            <a:r>
              <a:rPr lang="en-CA" sz="2400" dirty="0" smtClean="0"/>
              <a:t>For similarity estimation, use different factors (color, texture, size and shape)</a:t>
            </a:r>
            <a:endParaRPr lang="en-CA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https://lilianweng.github.io/lil-log/2017/10/29/object-recognition-for-dummies-part-1.html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009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800" dirty="0" smtClean="0"/>
              <a:t>R-CNNs (continued)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07654"/>
            <a:ext cx="8928992" cy="3168352"/>
          </a:xfrm>
        </p:spPr>
        <p:txBody>
          <a:bodyPr>
            <a:normAutofit/>
          </a:bodyPr>
          <a:lstStyle/>
          <a:p>
            <a:r>
              <a:rPr lang="en-CA" sz="2200" dirty="0" smtClean="0"/>
              <a:t>Basic R-CNN (</a:t>
            </a:r>
            <a:r>
              <a:rPr lang="en-CA" sz="2200" dirty="0" err="1" smtClean="0"/>
              <a:t>Girshick</a:t>
            </a:r>
            <a:r>
              <a:rPr lang="en-CA" sz="2200" dirty="0" smtClean="0"/>
              <a:t> et al, 2014)</a:t>
            </a:r>
          </a:p>
          <a:p>
            <a:pPr lvl="1"/>
            <a:r>
              <a:rPr lang="en-CA" sz="2200" dirty="0" smtClean="0"/>
              <a:t>Use a CNN pre-trained for image classification (e.g. VGG)</a:t>
            </a:r>
          </a:p>
          <a:p>
            <a:pPr lvl="1"/>
            <a:r>
              <a:rPr lang="en-CA" sz="2200" dirty="0" smtClean="0"/>
              <a:t>Use selective search to generate region proposals</a:t>
            </a:r>
          </a:p>
          <a:p>
            <a:pPr lvl="1"/>
            <a:r>
              <a:rPr lang="en-CA" sz="2200" dirty="0" smtClean="0"/>
              <a:t>Fine-tune the CNN on the proposed regions with a small learning rate and oversampling of non-background classes</a:t>
            </a:r>
          </a:p>
          <a:p>
            <a:pPr lvl="1"/>
            <a:r>
              <a:rPr lang="en-CA" sz="2200" dirty="0" smtClean="0"/>
              <a:t>The feature vectors generated by the CNN are classified by SVMs trained separately for each class</a:t>
            </a:r>
          </a:p>
          <a:p>
            <a:pPr lvl="1"/>
            <a:r>
              <a:rPr lang="en-CA" sz="2200" dirty="0" smtClean="0"/>
              <a:t>Bounding box prediction is improved using linear regression</a:t>
            </a:r>
            <a:endParaRPr lang="en-CA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6564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800" dirty="0" smtClean="0"/>
              <a:t>R-CNNs (continued)</a:t>
            </a:r>
            <a:endParaRPr lang="en-CA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  <p:pic>
        <p:nvPicPr>
          <p:cNvPr id="5" name="Picture 4" descr="RCN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923678"/>
            <a:ext cx="8460432" cy="22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7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Competition Format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07654"/>
            <a:ext cx="8928992" cy="3240360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2 stages:</a:t>
            </a:r>
          </a:p>
          <a:p>
            <a:pPr lvl="1"/>
            <a:r>
              <a:rPr lang="en-CA" dirty="0" smtClean="0"/>
              <a:t>First stage from January 16 to April 11</a:t>
            </a:r>
          </a:p>
          <a:p>
            <a:pPr lvl="2"/>
            <a:r>
              <a:rPr lang="en-CA" dirty="0" smtClean="0"/>
              <a:t>Team merging deadline April 9</a:t>
            </a:r>
          </a:p>
          <a:p>
            <a:pPr lvl="2"/>
            <a:r>
              <a:rPr lang="en-CA" dirty="0" smtClean="0"/>
              <a:t>Final model submission deadline April 11</a:t>
            </a:r>
          </a:p>
          <a:p>
            <a:pPr lvl="1"/>
            <a:r>
              <a:rPr lang="en-CA" dirty="0" smtClean="0"/>
              <a:t>Second stage from April 11 to April 18</a:t>
            </a:r>
          </a:p>
          <a:p>
            <a:pPr lvl="2"/>
            <a:r>
              <a:rPr lang="en-CA" dirty="0" smtClean="0"/>
              <a:t>Not allowed to change any model parameters from stage 1</a:t>
            </a:r>
          </a:p>
          <a:p>
            <a:pPr lvl="2"/>
            <a:r>
              <a:rPr lang="en-CA" dirty="0" smtClean="0"/>
              <a:t>Can retrain on training + test data  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Drawbacks of R-CNN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smtClean="0"/>
              <a:t>Slow and inefficient</a:t>
            </a:r>
          </a:p>
          <a:p>
            <a:pPr lvl="1"/>
            <a:r>
              <a:rPr lang="en-CA" sz="2400" dirty="0" smtClean="0"/>
              <a:t>Many stages</a:t>
            </a:r>
          </a:p>
          <a:p>
            <a:pPr lvl="1"/>
            <a:r>
              <a:rPr lang="en-CA" sz="2400" dirty="0" smtClean="0"/>
              <a:t>Data from previous stages not reused</a:t>
            </a:r>
          </a:p>
          <a:p>
            <a:pPr lvl="1"/>
            <a:r>
              <a:rPr lang="en-CA" sz="2400" dirty="0" smtClean="0"/>
              <a:t>For each proposed region, a new CNN forward pass has to be performed</a:t>
            </a:r>
            <a:endParaRPr lang="en-CA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4135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Fast R-CNN (</a:t>
            </a:r>
            <a:r>
              <a:rPr lang="en-CA" sz="3800" dirty="0" err="1" smtClean="0"/>
              <a:t>Girshick</a:t>
            </a:r>
            <a:r>
              <a:rPr lang="en-CA" sz="3800" dirty="0" smtClean="0"/>
              <a:t> et al, 2015)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07654"/>
            <a:ext cx="8928992" cy="3168352"/>
          </a:xfrm>
        </p:spPr>
        <p:txBody>
          <a:bodyPr>
            <a:normAutofit/>
          </a:bodyPr>
          <a:lstStyle/>
          <a:p>
            <a:r>
              <a:rPr lang="en-CA" sz="2200" dirty="0" smtClean="0"/>
              <a:t>Use a CNN pre-trained for image classification; remove its dense layers and last pooling layer  </a:t>
            </a:r>
          </a:p>
          <a:p>
            <a:r>
              <a:rPr lang="en-CA" sz="2200" dirty="0" smtClean="0"/>
              <a:t>One CNN forward pass over the image =&gt; generate feature map</a:t>
            </a:r>
          </a:p>
          <a:p>
            <a:r>
              <a:rPr lang="en-CA" sz="2200" dirty="0" smtClean="0"/>
              <a:t>For each proposed region, a feature vector of the same size is extracted from the image feature map using max pooling </a:t>
            </a:r>
          </a:p>
          <a:p>
            <a:r>
              <a:rPr lang="en-CA" sz="2200" dirty="0" smtClean="0"/>
              <a:t>Feature vectors are fed into fully-connected layers to generate class probability estimates and 4 bounding box parameters </a:t>
            </a:r>
          </a:p>
          <a:p>
            <a:r>
              <a:rPr lang="en-CA" sz="2200" dirty="0" smtClean="0"/>
              <a:t>Loss function combines class and bounding box prediction errors</a:t>
            </a:r>
            <a:endParaRPr lang="en-CA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82251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Fast R-CNN (continued)</a:t>
            </a:r>
            <a:endParaRPr lang="en-CA" sz="3800" dirty="0"/>
          </a:p>
        </p:txBody>
      </p:sp>
      <p:pic>
        <p:nvPicPr>
          <p:cNvPr id="4" name="Picture 3" descr="fast-RCN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923677"/>
            <a:ext cx="6912768" cy="2809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3739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Fast R-CNN (continued)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smtClean="0"/>
              <a:t>9x faster than R-CNN on PASCAL VOC 2012 with better results (66% </a:t>
            </a:r>
            <a:r>
              <a:rPr lang="en-CA" sz="2400" dirty="0" err="1" smtClean="0"/>
              <a:t>vs</a:t>
            </a:r>
            <a:r>
              <a:rPr lang="en-CA" sz="2400" dirty="0" smtClean="0"/>
              <a:t> 62% mean average precision)</a:t>
            </a:r>
          </a:p>
          <a:p>
            <a:r>
              <a:rPr lang="en-CA" sz="2400" dirty="0" smtClean="0"/>
              <a:t>Still relatively slow due to the time necessary to generate region proposals via selective search</a:t>
            </a:r>
          </a:p>
          <a:p>
            <a:endParaRPr lang="en-CA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62707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Faster R-CNN (</a:t>
            </a:r>
            <a:r>
              <a:rPr lang="en-CA" sz="3800" dirty="0" err="1" smtClean="0"/>
              <a:t>Ren</a:t>
            </a:r>
            <a:r>
              <a:rPr lang="en-CA" sz="3800" dirty="0" smtClean="0"/>
              <a:t> et al, 2016)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07654"/>
            <a:ext cx="8928992" cy="3168352"/>
          </a:xfrm>
        </p:spPr>
        <p:txBody>
          <a:bodyPr>
            <a:normAutofit/>
          </a:bodyPr>
          <a:lstStyle/>
          <a:p>
            <a:r>
              <a:rPr lang="en-CA" sz="2200" dirty="0" smtClean="0"/>
              <a:t>Eliminate selective search by using layers of the same CNN both for region proposals and feature extraction</a:t>
            </a:r>
          </a:p>
          <a:p>
            <a:r>
              <a:rPr lang="en-CA" sz="2200" dirty="0" smtClean="0"/>
              <a:t>Train additional Region Proposal Network (RPN) using anchor boxes of several scales and aspect ratios</a:t>
            </a:r>
          </a:p>
          <a:p>
            <a:r>
              <a:rPr lang="en-CA" sz="2200" dirty="0" smtClean="0"/>
              <a:t>About 10 times faster than Fast R-CNN with better precision (70% on </a:t>
            </a:r>
            <a:r>
              <a:rPr lang="en-CA" sz="2000" dirty="0" smtClean="0"/>
              <a:t>PASCAL VOC 2012)</a:t>
            </a:r>
            <a:endParaRPr lang="en-CA" sz="2200" dirty="0" smtClean="0"/>
          </a:p>
          <a:p>
            <a:endParaRPr lang="en-CA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2072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Faster R-CNN (</a:t>
            </a:r>
            <a:r>
              <a:rPr lang="en-CA" sz="3800" dirty="0" err="1" smtClean="0"/>
              <a:t>Ren</a:t>
            </a:r>
            <a:r>
              <a:rPr lang="en-CA" sz="3800" dirty="0" smtClean="0"/>
              <a:t> et al, 2016)</a:t>
            </a:r>
            <a:endParaRPr lang="en-CA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  <p:pic>
        <p:nvPicPr>
          <p:cNvPr id="6" name="Picture 5" descr="faster-RCN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0220" y="1923678"/>
            <a:ext cx="573956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Mask R-CNN (He et al, 2017)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07654"/>
            <a:ext cx="8784976" cy="3168352"/>
          </a:xfrm>
        </p:spPr>
        <p:txBody>
          <a:bodyPr>
            <a:normAutofit/>
          </a:bodyPr>
          <a:lstStyle/>
          <a:p>
            <a:r>
              <a:rPr lang="en-CA" sz="2200" dirty="0" smtClean="0"/>
              <a:t>Same as Faster R-CNN with a third fully-connected branch added to the output section for mask prediction (besides classification and bounding box prediction)</a:t>
            </a:r>
          </a:p>
          <a:p>
            <a:r>
              <a:rPr lang="en-CA" sz="2200" dirty="0" smtClean="0"/>
              <a:t>In order to generate accurate masks, no rounding of region border coordinates to the feature map is performed; instead, bilinear interpolation is used to calculate values of features</a:t>
            </a:r>
            <a:endParaRPr lang="en-CA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7824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Mask R-CNN (continued)</a:t>
            </a:r>
            <a:endParaRPr lang="en-CA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2907194" y="4803998"/>
            <a:ext cx="627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From https://lilianweng.github.io/lil-log/2017/10/29/object-recognition-for-dummies-part-3.html</a:t>
            </a:r>
            <a:endParaRPr lang="en-CA" sz="1200" dirty="0"/>
          </a:p>
        </p:txBody>
      </p:sp>
      <p:pic>
        <p:nvPicPr>
          <p:cNvPr id="6" name="Picture 5" descr="mask-rcn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707654"/>
            <a:ext cx="5976664" cy="29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Input </a:t>
            </a:r>
            <a:r>
              <a:rPr lang="en-CA" sz="3800" dirty="0"/>
              <a:t>D</a:t>
            </a:r>
            <a:r>
              <a:rPr lang="en-CA" sz="3800" dirty="0" smtClean="0"/>
              <a:t>ata and Result Submission Format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600" dirty="0" smtClean="0"/>
              <a:t>Training set: 669 images (561 </a:t>
            </a:r>
            <a:r>
              <a:rPr lang="en-CA" sz="2600" dirty="0" err="1" smtClean="0"/>
              <a:t>grayscale</a:t>
            </a:r>
            <a:r>
              <a:rPr lang="en-CA" sz="2600" dirty="0" smtClean="0"/>
              <a:t> and 108 in color)</a:t>
            </a:r>
          </a:p>
          <a:p>
            <a:pPr lvl="1"/>
            <a:r>
              <a:rPr lang="en-CA" sz="2600" dirty="0" smtClean="0"/>
              <a:t>Each image came with a set of ground truth masks </a:t>
            </a:r>
          </a:p>
          <a:p>
            <a:r>
              <a:rPr lang="en-CA" sz="2600" dirty="0" smtClean="0"/>
              <a:t>Stage 1 test set: 65 images (53 </a:t>
            </a:r>
            <a:r>
              <a:rPr lang="en-CA" sz="2600" dirty="0" err="1" smtClean="0"/>
              <a:t>grayscale</a:t>
            </a:r>
            <a:r>
              <a:rPr lang="en-CA" sz="2600" dirty="0" smtClean="0"/>
              <a:t> and 12 in color) </a:t>
            </a:r>
          </a:p>
          <a:p>
            <a:r>
              <a:rPr lang="en-CA" sz="2600" dirty="0" smtClean="0"/>
              <a:t>Stage 2 test set: 3019 images </a:t>
            </a:r>
            <a:endParaRPr lang="en-CA" sz="2600" dirty="0"/>
          </a:p>
          <a:p>
            <a:pPr>
              <a:spcBef>
                <a:spcPts val="1200"/>
              </a:spcBef>
            </a:pPr>
            <a:r>
              <a:rPr lang="en-CA" sz="2600" dirty="0" smtClean="0"/>
              <a:t>Submission file: all predicted masks for each image in RLE format (separate line for each mask starting with image id)</a:t>
            </a:r>
            <a:endParaRPr lang="en-CA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800" dirty="0" smtClean="0"/>
              <a:t>Competition Metric</a:t>
            </a:r>
            <a:endParaRPr lang="en-CA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79662"/>
            <a:ext cx="8928992" cy="3312368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 smtClean="0"/>
              <a:t>Evaluation metric - mean average precision at different Intersection over Union thresholds</a:t>
            </a:r>
          </a:p>
          <a:p>
            <a:r>
              <a:rPr lang="en-CA" sz="2400" dirty="0" smtClean="0"/>
              <a:t>Intersection over Union for each mask:                                </a:t>
            </a:r>
          </a:p>
          <a:p>
            <a:pPr>
              <a:spcBef>
                <a:spcPts val="1000"/>
              </a:spcBef>
            </a:pPr>
            <a:r>
              <a:rPr lang="en-CA" sz="2400" dirty="0" smtClean="0"/>
              <a:t>Positives: </a:t>
            </a:r>
            <a:r>
              <a:rPr lang="en-CA" sz="2400" i="1" dirty="0" err="1" smtClean="0"/>
              <a:t>IoU</a:t>
            </a:r>
            <a:r>
              <a:rPr lang="en-CA" sz="2400" i="1" dirty="0" smtClean="0"/>
              <a:t>(A,B)</a:t>
            </a:r>
            <a:r>
              <a:rPr lang="en-CA" sz="2400" dirty="0" smtClean="0"/>
              <a:t> &gt; </a:t>
            </a:r>
            <a:r>
              <a:rPr lang="en-CA" sz="2400" i="1" dirty="0" smtClean="0"/>
              <a:t>t</a:t>
            </a:r>
            <a:r>
              <a:rPr lang="en-CA" sz="2400" dirty="0" smtClean="0"/>
              <a:t>, where </a:t>
            </a:r>
            <a:r>
              <a:rPr lang="en-CA" sz="2200" i="1" dirty="0" smtClean="0"/>
              <a:t>t</a:t>
            </a:r>
            <a:r>
              <a:rPr lang="en-CA" sz="2200" dirty="0" smtClean="0"/>
              <a:t> = 0.5, 0.55, …, 0.95</a:t>
            </a:r>
          </a:p>
          <a:p>
            <a:pPr>
              <a:spcBef>
                <a:spcPts val="1000"/>
              </a:spcBef>
            </a:pPr>
            <a:r>
              <a:rPr lang="en-CA" sz="2400" dirty="0" smtClean="0"/>
              <a:t>For each image, precision is calculated for each threshold: </a:t>
            </a:r>
          </a:p>
          <a:p>
            <a:pPr>
              <a:spcBef>
                <a:spcPts val="800"/>
              </a:spcBef>
            </a:pPr>
            <a:endParaRPr lang="en-CA" sz="2400" dirty="0" smtClean="0"/>
          </a:p>
          <a:p>
            <a:pPr>
              <a:spcBef>
                <a:spcPts val="1800"/>
              </a:spcBef>
            </a:pPr>
            <a:r>
              <a:rPr lang="en-CA" sz="2400" dirty="0" smtClean="0"/>
              <a:t>Then an average is calculated over all values of </a:t>
            </a:r>
            <a:r>
              <a:rPr lang="en-CA" sz="2400" i="1" dirty="0" smtClean="0"/>
              <a:t>t</a:t>
            </a:r>
          </a:p>
          <a:p>
            <a:pPr>
              <a:spcBef>
                <a:spcPts val="800"/>
              </a:spcBef>
            </a:pPr>
            <a:r>
              <a:rPr lang="en-CA" sz="2400" dirty="0" smtClean="0"/>
              <a:t>Finally, a mean is calculated over all images in the dataset</a:t>
            </a:r>
          </a:p>
          <a:p>
            <a:endParaRPr lang="en-CA" sz="2400" dirty="0"/>
          </a:p>
        </p:txBody>
      </p:sp>
      <p:pic>
        <p:nvPicPr>
          <p:cNvPr id="6" name="Picture 5" descr="iou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2348880"/>
            <a:ext cx="2043018" cy="576064"/>
          </a:xfrm>
          <a:prstGeom prst="rect">
            <a:avLst/>
          </a:prstGeom>
        </p:spPr>
      </p:pic>
      <p:pic>
        <p:nvPicPr>
          <p:cNvPr id="7" name="Picture 6" descr="precis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608" y="3651870"/>
            <a:ext cx="2304254" cy="628433"/>
          </a:xfrm>
          <a:prstGeom prst="rect">
            <a:avLst/>
          </a:prstGeom>
        </p:spPr>
      </p:pic>
      <p:pic>
        <p:nvPicPr>
          <p:cNvPr id="9" name="Picture 8" descr="oval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2280" y="2211710"/>
            <a:ext cx="1866914" cy="2571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857250"/>
          </a:xfrm>
        </p:spPr>
        <p:txBody>
          <a:bodyPr>
            <a:normAutofit/>
          </a:bodyPr>
          <a:lstStyle/>
          <a:p>
            <a:r>
              <a:rPr lang="en-CA" sz="3400" dirty="0" smtClean="0"/>
              <a:t>Deep Learning Challenges for Image Data</a:t>
            </a:r>
            <a:endParaRPr lang="en-CA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203598"/>
            <a:ext cx="8928992" cy="3168352"/>
          </a:xfrm>
        </p:spPr>
        <p:txBody>
          <a:bodyPr>
            <a:normAutofit/>
          </a:bodyPr>
          <a:lstStyle/>
          <a:p>
            <a:r>
              <a:rPr lang="en-CA" sz="2400" dirty="0" smtClean="0"/>
              <a:t>Detection and Classification – find and classify objects in the picture</a:t>
            </a:r>
          </a:p>
          <a:p>
            <a:r>
              <a:rPr lang="en-CA" sz="2400" dirty="0" smtClean="0"/>
              <a:t>Localization – find the bounding box for each object</a:t>
            </a:r>
          </a:p>
          <a:p>
            <a:r>
              <a:rPr lang="en-CA" sz="2400" u="sng" dirty="0" smtClean="0">
                <a:solidFill>
                  <a:srgbClr val="FF0000"/>
                </a:solidFill>
              </a:rPr>
              <a:t>Instance Segmentation</a:t>
            </a:r>
            <a:r>
              <a:rPr lang="en-CA" sz="2400" dirty="0" smtClean="0"/>
              <a:t> – find the exact shape for each object</a:t>
            </a:r>
            <a:endParaRPr lang="en-C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571750"/>
            <a:ext cx="5112568" cy="2156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4803998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Image from https</a:t>
            </a:r>
            <a:r>
              <a:rPr lang="en-CA" sz="1200" dirty="0"/>
              <a:t>://leonardoaraujosantos.gitbooks.io/artificial-inteligence/content/object_localization_and_detection.html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2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8520" y="0"/>
            <a:ext cx="9577064" cy="1059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58316"/>
            <a:ext cx="8928992" cy="857250"/>
          </a:xfrm>
        </p:spPr>
        <p:txBody>
          <a:bodyPr/>
          <a:lstStyle/>
          <a:p>
            <a:r>
              <a:rPr lang="en-US" dirty="0" smtClean="0"/>
              <a:t>Stage 1 example images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8"/>
          <a:stretch/>
        </p:blipFill>
        <p:spPr bwMode="auto">
          <a:xfrm>
            <a:off x="1524002" y="1140871"/>
            <a:ext cx="2590798" cy="209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D:\Work\Kaggle\DSBowl2018\processed\stage1_train_images\1a11552569160f0b1ea10bedbd628ce6c14f29edec5092034c2309c556df833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140871"/>
            <a:ext cx="2078817" cy="20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Work\Kaggle\DSBowl2018\processed\stage1_test_images\d616d323a9eeb9da1b66f8d5df671d63c092c9919cb2c0b223e29c63257c944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0871"/>
            <a:ext cx="1219200" cy="390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Work\Kaggle\DSBowl2018\processed\stage1_train_images-classified\P\PP\52a6b8ae4c8e0a8a07a31b8e3f401d8811bf1942969c198e51dfcbd98520aa6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31590"/>
            <a:ext cx="2610124" cy="208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Work\Kaggle\DSBowl2018\processed\stage1_train_images-classified\Rare\embryo\a102535b0e88374bea4a1cfd9ee7cb3822ff54f4ab2a9845d428ec22f9ee228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4"/>
          <a:stretch/>
        </p:blipFill>
        <p:spPr bwMode="auto">
          <a:xfrm>
            <a:off x="5376664" y="3281964"/>
            <a:ext cx="3558060" cy="176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Work\Kaggle\DSBowl2018\processed\stage1_train_images-classified\Rare\debris\193ffaa5272d5c421ae02130a64d98ad120ec70e4ed97a72cdcd4801ce93b06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281964"/>
            <a:ext cx="2362200" cy="17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Work\Kaggle\DSBowl2018\processed\stage1_test_images\0f1f896d9ae5a04752d3239c690402c022db4d72c0d2c087d73380896f72c46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907" y="3281964"/>
            <a:ext cx="2364351" cy="17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827584" y="2499742"/>
            <a:ext cx="53846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33412" y="141962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60032" y="1275606"/>
            <a:ext cx="216024" cy="432048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6" name="Oval 15"/>
          <p:cNvSpPr/>
          <p:nvPr/>
        </p:nvSpPr>
        <p:spPr>
          <a:xfrm>
            <a:off x="6516216" y="1472417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624228" y="3507854"/>
            <a:ext cx="216024" cy="432048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8" name="Oval 17"/>
          <p:cNvSpPr/>
          <p:nvPr/>
        </p:nvSpPr>
        <p:spPr>
          <a:xfrm>
            <a:off x="5253980" y="3708190"/>
            <a:ext cx="292512" cy="29251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689549">
            <a:off x="4673077" y="4411283"/>
            <a:ext cx="519473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47864" y="3638422"/>
            <a:ext cx="288032" cy="157464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3" name="Oval 22"/>
          <p:cNvSpPr/>
          <p:nvPr/>
        </p:nvSpPr>
        <p:spPr>
          <a:xfrm>
            <a:off x="2098788" y="140617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632703">
            <a:off x="6869796" y="1784629"/>
            <a:ext cx="1520762" cy="98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95736" y="329183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a nucleus!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3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3" grpId="0" animBg="1"/>
      <p:bldP spid="23" grpId="1" animBg="1"/>
      <p:bldP spid="26" grpId="0" animBg="1"/>
      <p:bldP spid="26" grpId="1" animBg="1"/>
      <p:bldP spid="6" grpId="0"/>
      <p:bldP spid="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1595</Words>
  <Application>Microsoft Office PowerPoint</Application>
  <PresentationFormat>On-screen Show (16:9)</PresentationFormat>
  <Paragraphs>192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Office Theme</vt:lpstr>
      <vt:lpstr>1_Office Theme</vt:lpstr>
      <vt:lpstr>Custom Design</vt:lpstr>
      <vt:lpstr>2018 Data Science Bowl Kaggle Competition  Find the nuclei in divergent images to advance medical discovery  </vt:lpstr>
      <vt:lpstr>Annual Data Science Bowl</vt:lpstr>
      <vt:lpstr>2018 Competition: Problem Statement</vt:lpstr>
      <vt:lpstr>Competition Format</vt:lpstr>
      <vt:lpstr>Input Data and Result Submission Format</vt:lpstr>
      <vt:lpstr>Competition Metric</vt:lpstr>
      <vt:lpstr>Deep Learning Challenges for Image Data</vt:lpstr>
      <vt:lpstr>Our solution</vt:lpstr>
      <vt:lpstr>Stage 1 example images</vt:lpstr>
      <vt:lpstr>Deep neural network</vt:lpstr>
      <vt:lpstr>Pre-processing: During training, combine all masks into a single mask</vt:lpstr>
      <vt:lpstr>Is a constant threshold sufficient?</vt:lpstr>
      <vt:lpstr>Exclusion of uncertain predictions</vt:lpstr>
      <vt:lpstr>Use of original resolution</vt:lpstr>
      <vt:lpstr>Invert light-background images</vt:lpstr>
      <vt:lpstr>Data Augmentation</vt:lpstr>
      <vt:lpstr>Ensembling</vt:lpstr>
      <vt:lpstr>Stage 2 – Surprising image types</vt:lpstr>
      <vt:lpstr>We wish we did…</vt:lpstr>
      <vt:lpstr>Theory</vt:lpstr>
      <vt:lpstr>Existing Approaches to Instance Segmentation</vt:lpstr>
      <vt:lpstr>Convolutional Neural Networks (CNNs)</vt:lpstr>
      <vt:lpstr>U-Net</vt:lpstr>
      <vt:lpstr>U-Net (Ronneberger et al, 2015)</vt:lpstr>
      <vt:lpstr>Watershed Algorithm</vt:lpstr>
      <vt:lpstr>Faster R-CNN (Ren et al, 2016)</vt:lpstr>
      <vt:lpstr>Mask R-CNN</vt:lpstr>
      <vt:lpstr>Mask R-CNN</vt:lpstr>
      <vt:lpstr>Top solutions</vt:lpstr>
      <vt:lpstr>Final Leaderboard (our score = 0.541)</vt:lpstr>
      <vt:lpstr>1st Place Solution</vt:lpstr>
      <vt:lpstr>3rd Place Solution</vt:lpstr>
      <vt:lpstr>4th Place Solution</vt:lpstr>
      <vt:lpstr>5th Place Solution</vt:lpstr>
      <vt:lpstr>Thank you, everyone!  Questions?</vt:lpstr>
      <vt:lpstr>Appendix: History of R-CNN architectures</vt:lpstr>
      <vt:lpstr>Region-based Convolutional Networks (R-CNNs)</vt:lpstr>
      <vt:lpstr>R-CNNs (continued)</vt:lpstr>
      <vt:lpstr>R-CNNs (continued)</vt:lpstr>
      <vt:lpstr>Drawbacks of R-CNN</vt:lpstr>
      <vt:lpstr>Fast R-CNN (Girshick et al, 2015)</vt:lpstr>
      <vt:lpstr>Fast R-CNN (continued)</vt:lpstr>
      <vt:lpstr>Fast R-CNN (continued)</vt:lpstr>
      <vt:lpstr>Faster R-CNN (Ren et al, 2016)</vt:lpstr>
      <vt:lpstr>Faster R-CNN (Ren et al, 2016)</vt:lpstr>
      <vt:lpstr>Mask R-CNN (He et al, 2017)</vt:lpstr>
      <vt:lpstr>Mask R-CNN (continued)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Elena Lyutenko</dc:creator>
  <cp:lastModifiedBy>Mahmoud</cp:lastModifiedBy>
  <cp:revision>139</cp:revision>
  <dcterms:created xsi:type="dcterms:W3CDTF">2018-05-11T03:00:21Z</dcterms:created>
  <dcterms:modified xsi:type="dcterms:W3CDTF">2018-05-18T14:48:07Z</dcterms:modified>
</cp:coreProperties>
</file>